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Now" charset="1" panose="00000500000000000000"/>
      <p:regular r:id="rId7"/>
    </p:embeddedFont>
    <p:embeddedFont>
      <p:font typeface="Now Bold" charset="1" panose="00000800000000000000"/>
      <p:regular r:id="rId8"/>
    </p:embeddedFont>
    <p:embeddedFont>
      <p:font typeface="Now Heavy" charset="1" panose="00000A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https://pubmed.ncbi.nlm.nih.gov/39736393/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111" r="0" b="-151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53489" y="-1642819"/>
            <a:ext cx="6434511" cy="3247003"/>
            <a:chOff x="0" y="0"/>
            <a:chExt cx="1166648" cy="58871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66648" cy="588717"/>
            </a:xfrm>
            <a:custGeom>
              <a:avLst/>
              <a:gdLst/>
              <a:ahLst/>
              <a:cxnLst/>
              <a:rect r="r" b="b" t="t" l="l"/>
              <a:pathLst>
                <a:path h="588717" w="1166648">
                  <a:moveTo>
                    <a:pt x="0" y="0"/>
                  </a:moveTo>
                  <a:lnTo>
                    <a:pt x="1166648" y="0"/>
                  </a:lnTo>
                  <a:lnTo>
                    <a:pt x="1166648" y="588717"/>
                  </a:lnTo>
                  <a:lnTo>
                    <a:pt x="0" y="588717"/>
                  </a:lnTo>
                  <a:close/>
                </a:path>
              </a:pathLst>
            </a:custGeom>
            <a:solidFill>
              <a:srgbClr val="5D5A5C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166648" cy="6268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4020057" y="0"/>
            <a:ext cx="2101374" cy="1095393"/>
          </a:xfrm>
          <a:custGeom>
            <a:avLst/>
            <a:gdLst/>
            <a:ahLst/>
            <a:cxnLst/>
            <a:rect r="r" b="b" t="t" l="l"/>
            <a:pathLst>
              <a:path h="1095393" w="2101374">
                <a:moveTo>
                  <a:pt x="0" y="0"/>
                </a:moveTo>
                <a:lnTo>
                  <a:pt x="2101374" y="0"/>
                </a:lnTo>
                <a:lnTo>
                  <a:pt x="2101374" y="1095393"/>
                </a:lnTo>
                <a:lnTo>
                  <a:pt x="0" y="1095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12" t="0" r="-1812" b="-11819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327136" y="6878190"/>
            <a:ext cx="9597813" cy="1213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14"/>
              </a:lnSpc>
            </a:pPr>
            <a:r>
              <a:rPr lang="en-US" sz="1724" strike="noStrike" u="none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27.3% (18/66) of resuscitative hysterotomies were performed in the prehospital setting and 72.7% (48/66) following arrival in hospital.</a:t>
            </a:r>
          </a:p>
          <a:p>
            <a:pPr algn="l">
              <a:lnSpc>
                <a:spcPts val="2414"/>
              </a:lnSpc>
            </a:pPr>
            <a:r>
              <a:rPr lang="en-US" sz="1724" strike="noStrike" u="none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M</a:t>
            </a:r>
            <a:r>
              <a:rPr lang="en-US" sz="1724" strike="noStrike" u="none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edian time from arrest to performing the procedure was 26.5 min </a:t>
            </a:r>
          </a:p>
          <a:p>
            <a:pPr algn="l">
              <a:lnSpc>
                <a:spcPts val="2414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893909" y="4752625"/>
            <a:ext cx="2364896" cy="447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2"/>
              </a:lnSpc>
            </a:pPr>
            <a:r>
              <a:rPr lang="en-US" b="true" sz="2190">
                <a:solidFill>
                  <a:srgbClr val="01070A"/>
                </a:solidFill>
                <a:latin typeface="Now Bold"/>
                <a:ea typeface="Now Bold"/>
                <a:cs typeface="Now Bold"/>
                <a:sym typeface="Now Bold"/>
              </a:rPr>
              <a:t>What They Did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93909" y="6368917"/>
            <a:ext cx="3087774" cy="447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2"/>
              </a:lnSpc>
            </a:pPr>
            <a:r>
              <a:rPr lang="en-US" b="true" sz="2190">
                <a:solidFill>
                  <a:srgbClr val="01070A"/>
                </a:solidFill>
                <a:latin typeface="Now Bold"/>
                <a:ea typeface="Now Bold"/>
                <a:cs typeface="Now Bold"/>
                <a:sym typeface="Now Bold"/>
              </a:rPr>
              <a:t>What They Found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93909" y="7977377"/>
            <a:ext cx="3087774" cy="447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2"/>
              </a:lnSpc>
            </a:pPr>
            <a:r>
              <a:rPr lang="en-US" b="true" sz="2190">
                <a:solidFill>
                  <a:srgbClr val="01070A"/>
                </a:solidFill>
                <a:latin typeface="Now Bold"/>
                <a:ea typeface="Now Bold"/>
                <a:cs typeface="Now Bold"/>
                <a:sym typeface="Now Bold"/>
              </a:rPr>
              <a:t>The Verdict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-2075821" y="4655977"/>
            <a:ext cx="5518428" cy="648526"/>
            <a:chOff x="0" y="0"/>
            <a:chExt cx="1000552" cy="11758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00552" cy="117585"/>
            </a:xfrm>
            <a:custGeom>
              <a:avLst/>
              <a:gdLst/>
              <a:ahLst/>
              <a:cxnLst/>
              <a:rect r="r" b="b" t="t" l="l"/>
              <a:pathLst>
                <a:path h="117585" w="1000552">
                  <a:moveTo>
                    <a:pt x="0" y="0"/>
                  </a:moveTo>
                  <a:lnTo>
                    <a:pt x="1000552" y="0"/>
                  </a:lnTo>
                  <a:lnTo>
                    <a:pt x="1000552" y="117585"/>
                  </a:lnTo>
                  <a:lnTo>
                    <a:pt x="0" y="117585"/>
                  </a:lnTo>
                  <a:close/>
                </a:path>
              </a:pathLst>
            </a:custGeom>
            <a:solidFill>
              <a:srgbClr val="DBDCDD">
                <a:alpha val="4392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104775"/>
              <a:ext cx="1000552" cy="2223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424640" indent="-212320" lvl="1">
                <a:lnSpc>
                  <a:spcPts val="3441"/>
                </a:lnSpc>
                <a:spcBef>
                  <a:spcPct val="0"/>
                </a:spcBef>
                <a:buFont typeface="Arial"/>
                <a:buChar char="•"/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2075821" y="6267764"/>
            <a:ext cx="5518428" cy="648526"/>
            <a:chOff x="0" y="0"/>
            <a:chExt cx="1000552" cy="11758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00552" cy="117585"/>
            </a:xfrm>
            <a:custGeom>
              <a:avLst/>
              <a:gdLst/>
              <a:ahLst/>
              <a:cxnLst/>
              <a:rect r="r" b="b" t="t" l="l"/>
              <a:pathLst>
                <a:path h="117585" w="1000552">
                  <a:moveTo>
                    <a:pt x="0" y="0"/>
                  </a:moveTo>
                  <a:lnTo>
                    <a:pt x="1000552" y="0"/>
                  </a:lnTo>
                  <a:lnTo>
                    <a:pt x="1000552" y="117585"/>
                  </a:lnTo>
                  <a:lnTo>
                    <a:pt x="0" y="117585"/>
                  </a:lnTo>
                  <a:close/>
                </a:path>
              </a:pathLst>
            </a:custGeom>
            <a:solidFill>
              <a:srgbClr val="DBDCDD">
                <a:alpha val="4392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104775"/>
              <a:ext cx="1000552" cy="2223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424640" indent="-212320" lvl="1">
                <a:lnSpc>
                  <a:spcPts val="3441"/>
                </a:lnSpc>
                <a:spcBef>
                  <a:spcPct val="0"/>
                </a:spcBef>
                <a:buFont typeface="Arial"/>
                <a:buChar char="•"/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-2075821" y="7867684"/>
            <a:ext cx="5518428" cy="648526"/>
            <a:chOff x="0" y="0"/>
            <a:chExt cx="1000552" cy="11758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00552" cy="117585"/>
            </a:xfrm>
            <a:custGeom>
              <a:avLst/>
              <a:gdLst/>
              <a:ahLst/>
              <a:cxnLst/>
              <a:rect r="r" b="b" t="t" l="l"/>
              <a:pathLst>
                <a:path h="117585" w="1000552">
                  <a:moveTo>
                    <a:pt x="0" y="0"/>
                  </a:moveTo>
                  <a:lnTo>
                    <a:pt x="1000552" y="0"/>
                  </a:lnTo>
                  <a:lnTo>
                    <a:pt x="1000552" y="117585"/>
                  </a:lnTo>
                  <a:lnTo>
                    <a:pt x="0" y="117585"/>
                  </a:lnTo>
                  <a:close/>
                </a:path>
              </a:pathLst>
            </a:custGeom>
            <a:solidFill>
              <a:srgbClr val="DBDCDD">
                <a:alpha val="4392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104775"/>
              <a:ext cx="1000552" cy="2223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424640" indent="-212320" lvl="1">
                <a:lnSpc>
                  <a:spcPts val="3441"/>
                </a:lnSpc>
                <a:spcBef>
                  <a:spcPct val="0"/>
                </a:spcBef>
                <a:buFont typeface="Arial"/>
                <a:buChar char="•"/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1848252" y="7351584"/>
            <a:ext cx="6434511" cy="2935416"/>
            <a:chOff x="0" y="0"/>
            <a:chExt cx="1166648" cy="53222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166648" cy="532223"/>
            </a:xfrm>
            <a:custGeom>
              <a:avLst/>
              <a:gdLst/>
              <a:ahLst/>
              <a:cxnLst/>
              <a:rect r="r" b="b" t="t" l="l"/>
              <a:pathLst>
                <a:path h="532223" w="1166648">
                  <a:moveTo>
                    <a:pt x="0" y="0"/>
                  </a:moveTo>
                  <a:lnTo>
                    <a:pt x="1166648" y="0"/>
                  </a:lnTo>
                  <a:lnTo>
                    <a:pt x="1166648" y="532223"/>
                  </a:lnTo>
                  <a:lnTo>
                    <a:pt x="0" y="532223"/>
                  </a:lnTo>
                  <a:close/>
                </a:path>
              </a:pathLst>
            </a:custGeom>
            <a:solidFill>
              <a:srgbClr val="5D5A5C"/>
            </a:solidFill>
            <a:ln cap="sq">
              <a:noFill/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166648" cy="5703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1853489" y="2917271"/>
            <a:ext cx="6429274" cy="3536101"/>
          </a:xfrm>
          <a:custGeom>
            <a:avLst/>
            <a:gdLst/>
            <a:ahLst/>
            <a:cxnLst/>
            <a:rect r="r" b="b" t="t" l="l"/>
            <a:pathLst>
              <a:path h="3536101" w="6429274">
                <a:moveTo>
                  <a:pt x="0" y="0"/>
                </a:moveTo>
                <a:lnTo>
                  <a:pt x="6429274" y="0"/>
                </a:lnTo>
                <a:lnTo>
                  <a:pt x="6429274" y="3536101"/>
                </a:lnTo>
                <a:lnTo>
                  <a:pt x="0" y="35361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327136" y="1499409"/>
            <a:ext cx="8644936" cy="983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925"/>
              </a:lnSpc>
              <a:spcBef>
                <a:spcPct val="0"/>
              </a:spcBef>
            </a:pPr>
            <a:r>
              <a:rPr lang="en-US" b="true" sz="5743">
                <a:solidFill>
                  <a:srgbClr val="01070A"/>
                </a:solidFill>
                <a:latin typeface="Now Heavy"/>
                <a:ea typeface="Now Heavy"/>
                <a:cs typeface="Now Heavy"/>
                <a:sym typeface="Now Heavy"/>
              </a:rPr>
              <a:t>Summary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27136" y="2585353"/>
            <a:ext cx="8130731" cy="1223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97"/>
              </a:lnSpc>
            </a:pPr>
            <a:r>
              <a:rPr lang="en-US" sz="2355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This study looked at maternal and neonatal survival rates following resuscitative hysterostomy, with some surprising results.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27136" y="5266403"/>
            <a:ext cx="9597813" cy="603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14"/>
              </a:lnSpc>
            </a:pPr>
            <a:r>
              <a:rPr lang="en-US" sz="17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Th</a:t>
            </a:r>
            <a:r>
              <a:rPr lang="en-US" sz="1724" strike="noStrike" u="none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is was a systematic review looking at maternal and neonatal outcomes following OHCA resuscitative hysterotomy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27136" y="8486650"/>
            <a:ext cx="9597813" cy="1518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14"/>
              </a:lnSpc>
            </a:pPr>
            <a:r>
              <a:rPr lang="en-US" sz="17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Th</a:t>
            </a:r>
            <a:r>
              <a:rPr lang="en-US" sz="1724" strike="noStrike" u="none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is study found a low maternal rate of survival(contrary to previous studies) from resuscitative hysterotomy and a higher rate of neonatal survival, even following prolonged resuscitation. Specific variables lead to increased neonatal survival. </a:t>
            </a:r>
          </a:p>
          <a:p>
            <a:pPr algn="l">
              <a:lnSpc>
                <a:spcPts val="2414"/>
              </a:lnSpc>
            </a:pPr>
            <a:r>
              <a:rPr lang="en-US" sz="1724" strike="noStrike" u="none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Will this change your practice given the higher rate of neonatal survival? It will change mine, given that we will never have an RCT on this.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074830" y="7586982"/>
            <a:ext cx="2364896" cy="447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2"/>
              </a:lnSpc>
            </a:pPr>
            <a:r>
              <a:rPr lang="en-US" b="true" sz="2190">
                <a:solidFill>
                  <a:srgbClr val="EBEBEB"/>
                </a:solidFill>
                <a:latin typeface="Now Bold"/>
                <a:ea typeface="Now Bold"/>
                <a:cs typeface="Now Bold"/>
                <a:sym typeface="Now Bold"/>
              </a:rPr>
              <a:t>The Study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074830" y="8219979"/>
            <a:ext cx="5981355" cy="1285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24"/>
              </a:lnSpc>
            </a:pPr>
            <a:r>
              <a:rPr lang="en-US" sz="1874" strike="noStrike" u="none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Leech C et al. Maternal and neonatal outcomes following resuscitative hysterotomy for out of hospital cardiac arrest: A systematic review. </a:t>
            </a:r>
            <a:r>
              <a:rPr lang="en-US" sz="1874" strike="noStrike" u="sng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  <a:hlinkClick r:id="rId5" tooltip="https://pubmed.ncbi.nlm.nih.gov/39736393/"/>
              </a:rPr>
              <a:t>Resuscitation 207 (2025)110479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DAGk3VJHa10</dc:identifier>
  <dcterms:modified xsi:type="dcterms:W3CDTF">2011-08-01T06:04:30Z</dcterms:modified>
  <cp:revision>1</cp:revision>
  <dc:title>EM Mastery Summary Slides</dc:title>
</cp:coreProperties>
</file>